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Zl+8wRyO+X5/UsreyD7Ueg==" hashData="PkXndkQJ7ebP5hNpTmva5xz10j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3970"/>
    <a:srgbClr val="F1779D"/>
    <a:srgbClr val="E81C5B"/>
    <a:srgbClr val="385D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250F-3ADB-45A8-A577-2D6F5EFEBF88}" type="datetimeFigureOut">
              <a:rPr lang="sk-SK" smtClean="0"/>
              <a:t>10. 2. 2012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CB06-FEE2-4DA2-9988-DEEC6566501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250F-3ADB-45A8-A577-2D6F5EFEBF88}" type="datetimeFigureOut">
              <a:rPr lang="sk-SK" smtClean="0"/>
              <a:t>10. 2. 2012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CB06-FEE2-4DA2-9988-DEEC6566501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250F-3ADB-45A8-A577-2D6F5EFEBF88}" type="datetimeFigureOut">
              <a:rPr lang="sk-SK" smtClean="0"/>
              <a:t>10. 2. 2012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CB06-FEE2-4DA2-9988-DEEC6566501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250F-3ADB-45A8-A577-2D6F5EFEBF88}" type="datetimeFigureOut">
              <a:rPr lang="sk-SK" smtClean="0"/>
              <a:t>10. 2. 2012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CB06-FEE2-4DA2-9988-DEEC6566501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250F-3ADB-45A8-A577-2D6F5EFEBF88}" type="datetimeFigureOut">
              <a:rPr lang="sk-SK" smtClean="0"/>
              <a:t>10. 2. 2012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CB06-FEE2-4DA2-9988-DEEC6566501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250F-3ADB-45A8-A577-2D6F5EFEBF88}" type="datetimeFigureOut">
              <a:rPr lang="sk-SK" smtClean="0"/>
              <a:t>10. 2. 2012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CB06-FEE2-4DA2-9988-DEEC6566501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250F-3ADB-45A8-A577-2D6F5EFEBF88}" type="datetimeFigureOut">
              <a:rPr lang="sk-SK" smtClean="0"/>
              <a:t>10. 2. 2012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CB06-FEE2-4DA2-9988-DEEC6566501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250F-3ADB-45A8-A577-2D6F5EFEBF88}" type="datetimeFigureOut">
              <a:rPr lang="sk-SK" smtClean="0"/>
              <a:t>10. 2. 2012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CB06-FEE2-4DA2-9988-DEEC6566501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250F-3ADB-45A8-A577-2D6F5EFEBF88}" type="datetimeFigureOut">
              <a:rPr lang="sk-SK" smtClean="0"/>
              <a:t>10. 2. 2012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CB06-FEE2-4DA2-9988-DEEC6566501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250F-3ADB-45A8-A577-2D6F5EFEBF88}" type="datetimeFigureOut">
              <a:rPr lang="sk-SK" smtClean="0"/>
              <a:t>10. 2. 2012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CB06-FEE2-4DA2-9988-DEEC6566501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250F-3ADB-45A8-A577-2D6F5EFEBF88}" type="datetimeFigureOut">
              <a:rPr lang="sk-SK" smtClean="0"/>
              <a:t>10. 2. 2012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CB06-FEE2-4DA2-9988-DEEC6566501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6250F-3ADB-45A8-A577-2D6F5EFEBF88}" type="datetimeFigureOut">
              <a:rPr lang="sk-SK" smtClean="0"/>
              <a:t>10. 2. 2012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0CB06-FEE2-4DA2-9988-DEEC6566501E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331640" y="1916833"/>
            <a:ext cx="6408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solidFill>
                  <a:srgbClr val="E81C5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Stavba kvetu</a:t>
            </a:r>
            <a:endParaRPr lang="sk-SK" sz="5400" b="1" cap="none" spc="0" dirty="0">
              <a:ln w="1905"/>
              <a:solidFill>
                <a:srgbClr val="E81C5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355976" y="4365104"/>
            <a:ext cx="33843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k-SK" sz="2000" b="1" cap="none" spc="0" dirty="0" smtClean="0">
                <a:ln w="1905"/>
                <a:solidFill>
                  <a:srgbClr val="E81C5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RNDr. Anna </a:t>
            </a:r>
            <a:r>
              <a:rPr lang="sk-SK" sz="2000" b="1" cap="none" spc="0" dirty="0" err="1" smtClean="0">
                <a:ln w="1905"/>
                <a:solidFill>
                  <a:srgbClr val="E81C5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Plachtinská</a:t>
            </a:r>
            <a:endParaRPr lang="sk-SK" sz="2000" b="1" cap="none" spc="0" dirty="0" smtClean="0">
              <a:ln w="1905"/>
              <a:solidFill>
                <a:srgbClr val="E81C5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r>
              <a:rPr lang="sk-SK" sz="2000" b="1" dirty="0" smtClean="0">
                <a:ln w="1905"/>
                <a:solidFill>
                  <a:srgbClr val="E81C5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ZŠ Komenského 1962/8</a:t>
            </a:r>
          </a:p>
          <a:p>
            <a:r>
              <a:rPr lang="sk-SK" sz="2000" b="1" cap="none" spc="0" dirty="0" smtClean="0">
                <a:ln w="1905"/>
                <a:solidFill>
                  <a:srgbClr val="E81C5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Trebišov</a:t>
            </a:r>
            <a:endParaRPr lang="sk-SK" sz="2000" b="1" cap="none" spc="0" dirty="0">
              <a:ln w="1905"/>
              <a:solidFill>
                <a:srgbClr val="E81C5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6" name="Pruhovaná šípka vpravo 5">
            <a:hlinkClick r:id="" action="ppaction://hlinkshowjump?jump=nextslide"/>
          </p:cNvPr>
          <p:cNvSpPr/>
          <p:nvPr/>
        </p:nvSpPr>
        <p:spPr>
          <a:xfrm>
            <a:off x="7236296" y="5013176"/>
            <a:ext cx="474352" cy="484632"/>
          </a:xfrm>
          <a:prstGeom prst="stripedRightArrow">
            <a:avLst/>
          </a:prstGeom>
          <a:solidFill>
            <a:srgbClr val="E81C5B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uhovaná šípka vpravo 3">
            <a:hlinkClick r:id="" action="ppaction://hlinkshowjump?jump=nextslide"/>
          </p:cNvPr>
          <p:cNvSpPr/>
          <p:nvPr/>
        </p:nvSpPr>
        <p:spPr>
          <a:xfrm>
            <a:off x="7236296" y="5013176"/>
            <a:ext cx="474352" cy="484632"/>
          </a:xfrm>
          <a:prstGeom prst="stripedRightArrow">
            <a:avLst/>
          </a:prstGeom>
          <a:solidFill>
            <a:srgbClr val="E81C5B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aoblený obdĺžnik 4"/>
          <p:cNvSpPr/>
          <p:nvPr/>
        </p:nvSpPr>
        <p:spPr>
          <a:xfrm>
            <a:off x="1331640" y="1340768"/>
            <a:ext cx="6408712" cy="648072"/>
          </a:xfrm>
          <a:prstGeom prst="roundRect">
            <a:avLst/>
          </a:prstGeom>
          <a:solidFill>
            <a:srgbClr val="EB3970"/>
          </a:solidFill>
          <a:ln>
            <a:solidFill>
              <a:srgbClr val="E81C5B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Comic Sans MS" pitchFamily="66" charset="0"/>
              </a:rPr>
              <a:t>Klikni na správnu odpoveď</a:t>
            </a:r>
            <a:endParaRPr lang="sk-SK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1475656" y="2132856"/>
            <a:ext cx="2880320" cy="3240360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aoblený obdĺžnik 6"/>
          <p:cNvSpPr/>
          <p:nvPr/>
        </p:nvSpPr>
        <p:spPr>
          <a:xfrm>
            <a:off x="4572000" y="2348880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latin typeface="Comic Sans MS" pitchFamily="66" charset="0"/>
              </a:rPr>
              <a:t>p</a:t>
            </a:r>
            <a:r>
              <a:rPr lang="sk-SK" b="1" dirty="0" smtClean="0">
                <a:latin typeface="Comic Sans MS" pitchFamily="66" charset="0"/>
              </a:rPr>
              <a:t>iestik</a:t>
            </a:r>
            <a:r>
              <a:rPr lang="sk-SK" dirty="0" smtClean="0">
                <a:latin typeface="Comic Sans MS" pitchFamily="66" charset="0"/>
              </a:rPr>
              <a:t> – samčia rozmnožovacia časť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4572000" y="3356992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latin typeface="Comic Sans MS" pitchFamily="66" charset="0"/>
              </a:rPr>
              <a:t>t</a:t>
            </a:r>
            <a:r>
              <a:rPr lang="sk-SK" b="1" dirty="0" smtClean="0">
                <a:latin typeface="Comic Sans MS" pitchFamily="66" charset="0"/>
              </a:rPr>
              <a:t>yčinka</a:t>
            </a:r>
            <a:r>
              <a:rPr lang="sk-SK" dirty="0" smtClean="0">
                <a:latin typeface="Comic Sans MS" pitchFamily="66" charset="0"/>
              </a:rPr>
              <a:t> – samičia rozmnožovacia časť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4572000" y="4365104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latin typeface="Comic Sans MS" pitchFamily="66" charset="0"/>
              </a:rPr>
              <a:t>p</a:t>
            </a:r>
            <a:r>
              <a:rPr lang="sk-SK" b="1" dirty="0" smtClean="0">
                <a:latin typeface="Comic Sans MS" pitchFamily="66" charset="0"/>
              </a:rPr>
              <a:t>iestik </a:t>
            </a:r>
            <a:r>
              <a:rPr lang="sk-SK" dirty="0" smtClean="0">
                <a:latin typeface="Comic Sans MS" pitchFamily="66" charset="0"/>
              </a:rPr>
              <a:t>– samičia rozmnožovacia časť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10" name="Obrázok 9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3284984"/>
            <a:ext cx="657225" cy="676275"/>
          </a:xfrm>
          <a:prstGeom prst="rect">
            <a:avLst/>
          </a:prstGeom>
        </p:spPr>
      </p:pic>
      <p:pic>
        <p:nvPicPr>
          <p:cNvPr id="11" name="Obrázok 10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276872"/>
            <a:ext cx="657225" cy="676275"/>
          </a:xfrm>
          <a:prstGeom prst="rect">
            <a:avLst/>
          </a:prstGeom>
        </p:spPr>
      </p:pic>
      <p:pic>
        <p:nvPicPr>
          <p:cNvPr id="12" name="Obrázok 11" descr="ano!!!!!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4293096"/>
            <a:ext cx="648072" cy="648072"/>
          </a:xfrm>
          <a:prstGeom prst="rect">
            <a:avLst/>
          </a:prstGeom>
        </p:spPr>
      </p:pic>
      <p:pic>
        <p:nvPicPr>
          <p:cNvPr id="14" name="Picture 6" descr="Kópia (2) – Kópia – x-section-flower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204864"/>
            <a:ext cx="1379538" cy="3048000"/>
          </a:xfrm>
          <a:prstGeom prst="round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uhovaná šípka vpravo 3">
            <a:hlinkClick r:id="" action="ppaction://hlinkshowjump?jump=nextslide"/>
          </p:cNvPr>
          <p:cNvSpPr/>
          <p:nvPr/>
        </p:nvSpPr>
        <p:spPr>
          <a:xfrm>
            <a:off x="7236296" y="5013176"/>
            <a:ext cx="474352" cy="484632"/>
          </a:xfrm>
          <a:prstGeom prst="stripedRightArrow">
            <a:avLst/>
          </a:prstGeom>
          <a:solidFill>
            <a:srgbClr val="E81C5B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aoblený obdĺžnik 4"/>
          <p:cNvSpPr/>
          <p:nvPr/>
        </p:nvSpPr>
        <p:spPr>
          <a:xfrm>
            <a:off x="1331640" y="1340768"/>
            <a:ext cx="6408712" cy="648072"/>
          </a:xfrm>
          <a:prstGeom prst="roundRect">
            <a:avLst/>
          </a:prstGeom>
          <a:solidFill>
            <a:srgbClr val="EB3970"/>
          </a:solidFill>
          <a:ln>
            <a:solidFill>
              <a:srgbClr val="E81C5B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Comic Sans MS" pitchFamily="66" charset="0"/>
              </a:rPr>
              <a:t>Klikni na správnu odpoveď</a:t>
            </a:r>
            <a:endParaRPr lang="sk-SK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1475656" y="2132856"/>
            <a:ext cx="2880320" cy="3240360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aoblený obdĺžnik 6"/>
          <p:cNvSpPr/>
          <p:nvPr/>
        </p:nvSpPr>
        <p:spPr>
          <a:xfrm>
            <a:off x="4572000" y="2348880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latin typeface="Comic Sans MS" pitchFamily="66" charset="0"/>
              </a:rPr>
              <a:t>o</a:t>
            </a:r>
            <a:r>
              <a:rPr lang="sk-SK" sz="2000" dirty="0" smtClean="0">
                <a:latin typeface="Comic Sans MS" pitchFamily="66" charset="0"/>
              </a:rPr>
              <a:t>bojpohlavný kvet</a:t>
            </a:r>
            <a:endParaRPr lang="sk-SK" sz="2000" dirty="0">
              <a:latin typeface="Comic Sans MS" pitchFamily="66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4572000" y="3356992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latin typeface="Comic Sans MS" pitchFamily="66" charset="0"/>
              </a:rPr>
              <a:t>s</a:t>
            </a:r>
            <a:r>
              <a:rPr lang="sk-SK" sz="2000" dirty="0" smtClean="0">
                <a:latin typeface="Comic Sans MS" pitchFamily="66" charset="0"/>
              </a:rPr>
              <a:t>amičí kvet</a:t>
            </a:r>
            <a:endParaRPr lang="sk-SK" sz="2000" dirty="0">
              <a:latin typeface="Comic Sans MS" pitchFamily="66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4572000" y="4365104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latin typeface="Comic Sans MS" pitchFamily="66" charset="0"/>
              </a:rPr>
              <a:t>s</a:t>
            </a:r>
            <a:r>
              <a:rPr lang="sk-SK" sz="2000" dirty="0" smtClean="0">
                <a:latin typeface="Comic Sans MS" pitchFamily="66" charset="0"/>
              </a:rPr>
              <a:t>amčí kvet</a:t>
            </a:r>
            <a:endParaRPr lang="sk-SK" sz="2000" dirty="0">
              <a:latin typeface="Comic Sans MS" pitchFamily="66" charset="0"/>
            </a:endParaRPr>
          </a:p>
        </p:txBody>
      </p:sp>
      <p:pic>
        <p:nvPicPr>
          <p:cNvPr id="10" name="Obrázok 9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3284984"/>
            <a:ext cx="657225" cy="676275"/>
          </a:xfrm>
          <a:prstGeom prst="rect">
            <a:avLst/>
          </a:prstGeom>
        </p:spPr>
      </p:pic>
      <p:pic>
        <p:nvPicPr>
          <p:cNvPr id="11" name="Obrázok 10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293096"/>
            <a:ext cx="657225" cy="676275"/>
          </a:xfrm>
          <a:prstGeom prst="rect">
            <a:avLst/>
          </a:prstGeom>
        </p:spPr>
      </p:pic>
      <p:pic>
        <p:nvPicPr>
          <p:cNvPr id="12" name="Obrázok 11" descr="ano!!!!!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2276872"/>
            <a:ext cx="648072" cy="648072"/>
          </a:xfrm>
          <a:prstGeom prst="rect">
            <a:avLst/>
          </a:prstGeom>
        </p:spPr>
      </p:pic>
      <p:pic>
        <p:nvPicPr>
          <p:cNvPr id="13" name="Picture 10" descr="kvet2"/>
          <p:cNvPicPr>
            <a:picLocks noChangeAspect="1" noChangeArrowheads="1"/>
          </p:cNvPicPr>
          <p:nvPr/>
        </p:nvPicPr>
        <p:blipFill>
          <a:blip r:embed="rId4" cstate="print"/>
          <a:srcRect r="62517"/>
          <a:stretch>
            <a:fillRect/>
          </a:stretch>
        </p:blipFill>
        <p:spPr bwMode="auto">
          <a:xfrm>
            <a:off x="1691680" y="2276872"/>
            <a:ext cx="2376264" cy="283508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uhovaná šípka vpravo 3">
            <a:hlinkClick r:id="" action="ppaction://hlinkshowjump?jump=nextslide"/>
          </p:cNvPr>
          <p:cNvSpPr/>
          <p:nvPr/>
        </p:nvSpPr>
        <p:spPr>
          <a:xfrm>
            <a:off x="7236296" y="5013176"/>
            <a:ext cx="474352" cy="484632"/>
          </a:xfrm>
          <a:prstGeom prst="stripedRightArrow">
            <a:avLst/>
          </a:prstGeom>
          <a:solidFill>
            <a:srgbClr val="E81C5B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aoblený obdĺžnik 4"/>
          <p:cNvSpPr/>
          <p:nvPr/>
        </p:nvSpPr>
        <p:spPr>
          <a:xfrm>
            <a:off x="1331640" y="1340768"/>
            <a:ext cx="6408712" cy="648072"/>
          </a:xfrm>
          <a:prstGeom prst="roundRect">
            <a:avLst/>
          </a:prstGeom>
          <a:solidFill>
            <a:srgbClr val="EB3970"/>
          </a:solidFill>
          <a:ln>
            <a:solidFill>
              <a:srgbClr val="E81C5B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Comic Sans MS" pitchFamily="66" charset="0"/>
              </a:rPr>
              <a:t>Klikni na správnu odpoveď</a:t>
            </a:r>
            <a:endParaRPr lang="sk-SK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1475656" y="2132856"/>
            <a:ext cx="2880320" cy="3240360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aoblený obdĺžnik 6"/>
          <p:cNvSpPr/>
          <p:nvPr/>
        </p:nvSpPr>
        <p:spPr>
          <a:xfrm>
            <a:off x="4572000" y="2348880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latin typeface="Comic Sans MS" pitchFamily="66" charset="0"/>
              </a:rPr>
              <a:t>o</a:t>
            </a:r>
            <a:r>
              <a:rPr lang="sk-SK" sz="2000" dirty="0" smtClean="0">
                <a:latin typeface="Comic Sans MS" pitchFamily="66" charset="0"/>
              </a:rPr>
              <a:t>bojpohlavný kvet</a:t>
            </a:r>
            <a:endParaRPr lang="sk-SK" sz="2000" dirty="0">
              <a:latin typeface="Comic Sans MS" pitchFamily="66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4572000" y="3356992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latin typeface="Comic Sans MS" pitchFamily="66" charset="0"/>
              </a:rPr>
              <a:t>s</a:t>
            </a:r>
            <a:r>
              <a:rPr lang="sk-SK" sz="2000" dirty="0" smtClean="0">
                <a:latin typeface="Comic Sans MS" pitchFamily="66" charset="0"/>
              </a:rPr>
              <a:t>amičí kvet – </a:t>
            </a:r>
          </a:p>
          <a:p>
            <a:pPr algn="ctr"/>
            <a:r>
              <a:rPr lang="sk-SK" sz="2000" dirty="0" smtClean="0">
                <a:latin typeface="Comic Sans MS" pitchFamily="66" charset="0"/>
              </a:rPr>
              <a:t>má len piestik</a:t>
            </a:r>
            <a:endParaRPr lang="sk-SK" sz="2000" dirty="0">
              <a:latin typeface="Comic Sans MS" pitchFamily="66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4572000" y="4365104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latin typeface="Comic Sans MS" pitchFamily="66" charset="0"/>
              </a:rPr>
              <a:t>s</a:t>
            </a:r>
            <a:r>
              <a:rPr lang="sk-SK" sz="2000" dirty="0" smtClean="0">
                <a:latin typeface="Comic Sans MS" pitchFamily="66" charset="0"/>
              </a:rPr>
              <a:t>amčí kvet – </a:t>
            </a:r>
          </a:p>
          <a:p>
            <a:pPr algn="ctr"/>
            <a:r>
              <a:rPr lang="sk-SK" sz="2000" dirty="0">
                <a:latin typeface="Comic Sans MS" pitchFamily="66" charset="0"/>
              </a:rPr>
              <a:t>m</a:t>
            </a:r>
            <a:r>
              <a:rPr lang="sk-SK" sz="2000" dirty="0" smtClean="0">
                <a:latin typeface="Comic Sans MS" pitchFamily="66" charset="0"/>
              </a:rPr>
              <a:t>á len piestik</a:t>
            </a:r>
            <a:endParaRPr lang="sk-SK" sz="2000" dirty="0">
              <a:latin typeface="Comic Sans MS" pitchFamily="66" charset="0"/>
            </a:endParaRPr>
          </a:p>
        </p:txBody>
      </p:sp>
      <p:pic>
        <p:nvPicPr>
          <p:cNvPr id="10" name="Obrázok 9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293096"/>
            <a:ext cx="657225" cy="676275"/>
          </a:xfrm>
          <a:prstGeom prst="rect">
            <a:avLst/>
          </a:prstGeom>
        </p:spPr>
      </p:pic>
      <p:pic>
        <p:nvPicPr>
          <p:cNvPr id="11" name="Obrázok 10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276872"/>
            <a:ext cx="657225" cy="676275"/>
          </a:xfrm>
          <a:prstGeom prst="rect">
            <a:avLst/>
          </a:prstGeom>
        </p:spPr>
      </p:pic>
      <p:pic>
        <p:nvPicPr>
          <p:cNvPr id="12" name="Obrázok 11" descr="ano!!!!!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3356992"/>
            <a:ext cx="648072" cy="648072"/>
          </a:xfrm>
          <a:prstGeom prst="rect">
            <a:avLst/>
          </a:prstGeom>
        </p:spPr>
      </p:pic>
      <p:pic>
        <p:nvPicPr>
          <p:cNvPr id="13" name="Picture 10" descr="kvet2"/>
          <p:cNvPicPr>
            <a:picLocks noChangeAspect="1" noChangeArrowheads="1"/>
          </p:cNvPicPr>
          <p:nvPr/>
        </p:nvPicPr>
        <p:blipFill>
          <a:blip r:embed="rId4" cstate="print"/>
          <a:srcRect l="32796" r="29704"/>
          <a:stretch>
            <a:fillRect/>
          </a:stretch>
        </p:blipFill>
        <p:spPr bwMode="auto">
          <a:xfrm>
            <a:off x="1763688" y="2276872"/>
            <a:ext cx="2232248" cy="28338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uhovaná šípka vpravo 3">
            <a:hlinkClick r:id="" action="ppaction://hlinkshowjump?jump=nextslide"/>
          </p:cNvPr>
          <p:cNvSpPr/>
          <p:nvPr/>
        </p:nvSpPr>
        <p:spPr>
          <a:xfrm>
            <a:off x="7236296" y="5013176"/>
            <a:ext cx="474352" cy="484632"/>
          </a:xfrm>
          <a:prstGeom prst="stripedRightArrow">
            <a:avLst/>
          </a:prstGeom>
          <a:solidFill>
            <a:srgbClr val="E81C5B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aoblený obdĺžnik 4"/>
          <p:cNvSpPr/>
          <p:nvPr/>
        </p:nvSpPr>
        <p:spPr>
          <a:xfrm>
            <a:off x="1331640" y="1340768"/>
            <a:ext cx="6408712" cy="648072"/>
          </a:xfrm>
          <a:prstGeom prst="roundRect">
            <a:avLst/>
          </a:prstGeom>
          <a:solidFill>
            <a:srgbClr val="EB3970"/>
          </a:solidFill>
          <a:ln>
            <a:solidFill>
              <a:srgbClr val="E81C5B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Comic Sans MS" pitchFamily="66" charset="0"/>
              </a:rPr>
              <a:t>Klikni na správnu odpoveď</a:t>
            </a:r>
            <a:endParaRPr lang="sk-SK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1475656" y="2132856"/>
            <a:ext cx="2880320" cy="3240360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aoblený obdĺžnik 6"/>
          <p:cNvSpPr/>
          <p:nvPr/>
        </p:nvSpPr>
        <p:spPr>
          <a:xfrm>
            <a:off x="4572000" y="2348880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Comic Sans MS" pitchFamily="66" charset="0"/>
              </a:rPr>
              <a:t>s</a:t>
            </a:r>
            <a:r>
              <a:rPr lang="sk-SK" dirty="0" smtClean="0">
                <a:latin typeface="Comic Sans MS" pitchFamily="66" charset="0"/>
              </a:rPr>
              <a:t>amičí kvet  - </a:t>
            </a:r>
          </a:p>
          <a:p>
            <a:pPr algn="ctr"/>
            <a:r>
              <a:rPr lang="sk-SK" dirty="0" smtClean="0">
                <a:latin typeface="Comic Sans MS" pitchFamily="66" charset="0"/>
              </a:rPr>
              <a:t>má len tyčinky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4572000" y="3356992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latin typeface="Comic Sans MS" pitchFamily="66" charset="0"/>
              </a:rPr>
              <a:t>o</a:t>
            </a:r>
            <a:r>
              <a:rPr lang="sk-SK" sz="2000" dirty="0" smtClean="0">
                <a:latin typeface="Comic Sans MS" pitchFamily="66" charset="0"/>
              </a:rPr>
              <a:t>bojpohlavný kvet</a:t>
            </a:r>
            <a:endParaRPr lang="sk-SK" sz="2000" dirty="0">
              <a:latin typeface="Comic Sans MS" pitchFamily="66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4572000" y="4365104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Comic Sans MS" pitchFamily="66" charset="0"/>
              </a:rPr>
              <a:t>s</a:t>
            </a:r>
            <a:r>
              <a:rPr lang="sk-SK" dirty="0" smtClean="0">
                <a:latin typeface="Comic Sans MS" pitchFamily="66" charset="0"/>
              </a:rPr>
              <a:t>amčí kvet – </a:t>
            </a:r>
          </a:p>
          <a:p>
            <a:pPr algn="ctr"/>
            <a:r>
              <a:rPr lang="sk-SK" dirty="0" smtClean="0">
                <a:latin typeface="Comic Sans MS" pitchFamily="66" charset="0"/>
              </a:rPr>
              <a:t>má len tyčinky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10" name="Obrázok 9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3284984"/>
            <a:ext cx="657225" cy="676275"/>
          </a:xfrm>
          <a:prstGeom prst="rect">
            <a:avLst/>
          </a:prstGeom>
        </p:spPr>
      </p:pic>
      <p:pic>
        <p:nvPicPr>
          <p:cNvPr id="11" name="Obrázok 10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276872"/>
            <a:ext cx="657225" cy="676275"/>
          </a:xfrm>
          <a:prstGeom prst="rect">
            <a:avLst/>
          </a:prstGeom>
        </p:spPr>
      </p:pic>
      <p:pic>
        <p:nvPicPr>
          <p:cNvPr id="12" name="Obrázok 11" descr="ano!!!!!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4293096"/>
            <a:ext cx="648072" cy="648072"/>
          </a:xfrm>
          <a:prstGeom prst="rect">
            <a:avLst/>
          </a:prstGeom>
        </p:spPr>
      </p:pic>
      <p:pic>
        <p:nvPicPr>
          <p:cNvPr id="13" name="Picture 10" descr="kvet2"/>
          <p:cNvPicPr>
            <a:picLocks noChangeAspect="1" noChangeArrowheads="1"/>
          </p:cNvPicPr>
          <p:nvPr/>
        </p:nvPicPr>
        <p:blipFill>
          <a:blip r:embed="rId4" cstate="print"/>
          <a:srcRect l="65608"/>
          <a:stretch>
            <a:fillRect/>
          </a:stretch>
        </p:blipFill>
        <p:spPr bwMode="auto">
          <a:xfrm>
            <a:off x="1691680" y="2276872"/>
            <a:ext cx="2304256" cy="27909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uhovaná šípka vpravo 3">
            <a:hlinkClick r:id="" action="ppaction://hlinkshowjump?jump=nextslide"/>
          </p:cNvPr>
          <p:cNvSpPr/>
          <p:nvPr/>
        </p:nvSpPr>
        <p:spPr>
          <a:xfrm>
            <a:off x="7236296" y="5013176"/>
            <a:ext cx="474352" cy="484632"/>
          </a:xfrm>
          <a:prstGeom prst="stripedRightArrow">
            <a:avLst/>
          </a:prstGeom>
          <a:solidFill>
            <a:srgbClr val="E81C5B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aoblený obdĺžnik 4"/>
          <p:cNvSpPr/>
          <p:nvPr/>
        </p:nvSpPr>
        <p:spPr>
          <a:xfrm>
            <a:off x="1331640" y="1340768"/>
            <a:ext cx="6408712" cy="648072"/>
          </a:xfrm>
          <a:prstGeom prst="roundRect">
            <a:avLst/>
          </a:prstGeom>
          <a:solidFill>
            <a:srgbClr val="EB3970"/>
          </a:solidFill>
          <a:ln>
            <a:solidFill>
              <a:srgbClr val="E81C5B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Comic Sans MS" pitchFamily="66" charset="0"/>
              </a:rPr>
              <a:t>Klikni na správnu odpoveď</a:t>
            </a:r>
            <a:endParaRPr lang="sk-SK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1475656" y="2132856"/>
            <a:ext cx="2880320" cy="3240360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aoblený obdĺžnik 6"/>
          <p:cNvSpPr/>
          <p:nvPr/>
        </p:nvSpPr>
        <p:spPr>
          <a:xfrm>
            <a:off x="4572000" y="2348880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latin typeface="Comic Sans MS" pitchFamily="66" charset="0"/>
              </a:rPr>
              <a:t>s</a:t>
            </a:r>
            <a:r>
              <a:rPr lang="sk-SK" sz="2000" dirty="0" smtClean="0">
                <a:latin typeface="Comic Sans MS" pitchFamily="66" charset="0"/>
              </a:rPr>
              <a:t>úmerný kvet</a:t>
            </a:r>
            <a:endParaRPr lang="sk-SK" sz="2000" dirty="0">
              <a:latin typeface="Comic Sans MS" pitchFamily="66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4572000" y="3356992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Comic Sans MS" pitchFamily="66" charset="0"/>
              </a:rPr>
              <a:t>p</a:t>
            </a:r>
            <a:r>
              <a:rPr lang="sk-SK" dirty="0" smtClean="0">
                <a:latin typeface="Comic Sans MS" pitchFamily="66" charset="0"/>
              </a:rPr>
              <a:t>ravidelný kvet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4572000" y="4365104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Comic Sans MS" pitchFamily="66" charset="0"/>
              </a:rPr>
              <a:t>n</a:t>
            </a:r>
            <a:r>
              <a:rPr lang="sk-SK" dirty="0" smtClean="0">
                <a:latin typeface="Comic Sans MS" pitchFamily="66" charset="0"/>
              </a:rPr>
              <a:t>epravidelný kvet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10" name="Obrázok 9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3284984"/>
            <a:ext cx="657225" cy="676275"/>
          </a:xfrm>
          <a:prstGeom prst="rect">
            <a:avLst/>
          </a:prstGeom>
        </p:spPr>
      </p:pic>
      <p:pic>
        <p:nvPicPr>
          <p:cNvPr id="11" name="Obrázok 10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293096"/>
            <a:ext cx="657225" cy="676275"/>
          </a:xfrm>
          <a:prstGeom prst="rect">
            <a:avLst/>
          </a:prstGeom>
        </p:spPr>
      </p:pic>
      <p:pic>
        <p:nvPicPr>
          <p:cNvPr id="12" name="Obrázok 11" descr="ano!!!!!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2348880"/>
            <a:ext cx="648072" cy="648072"/>
          </a:xfrm>
          <a:prstGeom prst="rect">
            <a:avLst/>
          </a:prstGeom>
        </p:spPr>
      </p:pic>
      <p:pic>
        <p:nvPicPr>
          <p:cNvPr id="13" name="Picture 37" descr="súmerný kv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636912"/>
            <a:ext cx="2597237" cy="1944216"/>
          </a:xfrm>
          <a:prstGeom prst="round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uhovaná šípka vpravo 3">
            <a:hlinkClick r:id="" action="ppaction://hlinkshowjump?jump=nextslide"/>
          </p:cNvPr>
          <p:cNvSpPr/>
          <p:nvPr/>
        </p:nvSpPr>
        <p:spPr>
          <a:xfrm>
            <a:off x="7236296" y="5013176"/>
            <a:ext cx="474352" cy="484632"/>
          </a:xfrm>
          <a:prstGeom prst="stripedRightArrow">
            <a:avLst/>
          </a:prstGeom>
          <a:solidFill>
            <a:srgbClr val="E81C5B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aoblený obdĺžnik 4"/>
          <p:cNvSpPr/>
          <p:nvPr/>
        </p:nvSpPr>
        <p:spPr>
          <a:xfrm>
            <a:off x="1331640" y="1340768"/>
            <a:ext cx="6408712" cy="648072"/>
          </a:xfrm>
          <a:prstGeom prst="roundRect">
            <a:avLst/>
          </a:prstGeom>
          <a:solidFill>
            <a:srgbClr val="EB3970"/>
          </a:solidFill>
          <a:ln>
            <a:solidFill>
              <a:srgbClr val="E81C5B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Comic Sans MS" pitchFamily="66" charset="0"/>
              </a:rPr>
              <a:t>Klikni na správnu odpoveď</a:t>
            </a:r>
            <a:endParaRPr lang="sk-SK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1475656" y="2132856"/>
            <a:ext cx="2880320" cy="3240360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aoblený obdĺžnik 6"/>
          <p:cNvSpPr/>
          <p:nvPr/>
        </p:nvSpPr>
        <p:spPr>
          <a:xfrm>
            <a:off x="4572000" y="2348880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latin typeface="Comic Sans MS" pitchFamily="66" charset="0"/>
              </a:rPr>
              <a:t>n</a:t>
            </a:r>
            <a:r>
              <a:rPr lang="sk-SK" sz="2000" dirty="0" smtClean="0">
                <a:latin typeface="Comic Sans MS" pitchFamily="66" charset="0"/>
              </a:rPr>
              <a:t>epravidelný kvet</a:t>
            </a:r>
            <a:endParaRPr lang="sk-SK" sz="2000" dirty="0">
              <a:latin typeface="Comic Sans MS" pitchFamily="66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4572000" y="3356992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latin typeface="Comic Sans MS" pitchFamily="66" charset="0"/>
              </a:rPr>
              <a:t>s</a:t>
            </a:r>
            <a:r>
              <a:rPr lang="sk-SK" sz="2000" dirty="0" smtClean="0">
                <a:latin typeface="Comic Sans MS" pitchFamily="66" charset="0"/>
              </a:rPr>
              <a:t>úmerný kvet</a:t>
            </a:r>
            <a:endParaRPr lang="sk-SK" sz="2000" dirty="0">
              <a:latin typeface="Comic Sans MS" pitchFamily="66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4572000" y="4365104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latin typeface="Comic Sans MS" pitchFamily="66" charset="0"/>
              </a:rPr>
              <a:t>p</a:t>
            </a:r>
            <a:r>
              <a:rPr lang="sk-SK" sz="2000" dirty="0" smtClean="0">
                <a:latin typeface="Comic Sans MS" pitchFamily="66" charset="0"/>
              </a:rPr>
              <a:t>ravidelný kvet</a:t>
            </a:r>
            <a:endParaRPr lang="sk-SK" sz="2000" dirty="0">
              <a:latin typeface="Comic Sans MS" pitchFamily="66" charset="0"/>
            </a:endParaRPr>
          </a:p>
        </p:txBody>
      </p:sp>
      <p:pic>
        <p:nvPicPr>
          <p:cNvPr id="10" name="Obrázok 9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3284984"/>
            <a:ext cx="657225" cy="676275"/>
          </a:xfrm>
          <a:prstGeom prst="rect">
            <a:avLst/>
          </a:prstGeom>
        </p:spPr>
      </p:pic>
      <p:pic>
        <p:nvPicPr>
          <p:cNvPr id="11" name="Obrázok 10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276872"/>
            <a:ext cx="657225" cy="676275"/>
          </a:xfrm>
          <a:prstGeom prst="rect">
            <a:avLst/>
          </a:prstGeom>
        </p:spPr>
      </p:pic>
      <p:pic>
        <p:nvPicPr>
          <p:cNvPr id="12" name="Obrázok 11" descr="ano!!!!!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4293096"/>
            <a:ext cx="648072" cy="648072"/>
          </a:xfrm>
          <a:prstGeom prst="rect">
            <a:avLst/>
          </a:prstGeom>
        </p:spPr>
      </p:pic>
      <p:pic>
        <p:nvPicPr>
          <p:cNvPr id="13" name="Picture 38" descr="pravidelný kv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780928"/>
            <a:ext cx="2597948" cy="1944216"/>
          </a:xfrm>
          <a:prstGeom prst="round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uhovaná šípka vpravo 3">
            <a:hlinkClick r:id="" action="ppaction://hlinkshowjump?jump=nextslide"/>
          </p:cNvPr>
          <p:cNvSpPr/>
          <p:nvPr/>
        </p:nvSpPr>
        <p:spPr>
          <a:xfrm>
            <a:off x="7236296" y="5013176"/>
            <a:ext cx="474352" cy="484632"/>
          </a:xfrm>
          <a:prstGeom prst="stripedRightArrow">
            <a:avLst/>
          </a:prstGeom>
          <a:solidFill>
            <a:srgbClr val="E81C5B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aoblený obdĺžnik 4"/>
          <p:cNvSpPr/>
          <p:nvPr/>
        </p:nvSpPr>
        <p:spPr>
          <a:xfrm>
            <a:off x="1331640" y="1340768"/>
            <a:ext cx="6408712" cy="648072"/>
          </a:xfrm>
          <a:prstGeom prst="roundRect">
            <a:avLst/>
          </a:prstGeom>
          <a:solidFill>
            <a:srgbClr val="EB3970"/>
          </a:solidFill>
          <a:ln>
            <a:solidFill>
              <a:srgbClr val="E81C5B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Comic Sans MS" pitchFamily="66" charset="0"/>
              </a:rPr>
              <a:t>Klikni na správnu odpoveď</a:t>
            </a:r>
            <a:endParaRPr lang="sk-SK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1475656" y="2132856"/>
            <a:ext cx="2880320" cy="3240360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aoblený obdĺžnik 6"/>
          <p:cNvSpPr/>
          <p:nvPr/>
        </p:nvSpPr>
        <p:spPr>
          <a:xfrm>
            <a:off x="4572000" y="2348880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Comic Sans MS" pitchFamily="66" charset="0"/>
              </a:rPr>
              <a:t>p</a:t>
            </a:r>
            <a:r>
              <a:rPr lang="sk-SK" dirty="0" smtClean="0">
                <a:latin typeface="Comic Sans MS" pitchFamily="66" charset="0"/>
              </a:rPr>
              <a:t>äťpočetný kvet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4572000" y="3356992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Comic Sans MS" pitchFamily="66" charset="0"/>
              </a:rPr>
              <a:t>š</a:t>
            </a:r>
            <a:r>
              <a:rPr lang="sk-SK" dirty="0" smtClean="0">
                <a:latin typeface="Comic Sans MS" pitchFamily="66" charset="0"/>
              </a:rPr>
              <a:t>esťpočetný kvet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4572000" y="4365104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Comic Sans MS" pitchFamily="66" charset="0"/>
              </a:rPr>
              <a:t>t</a:t>
            </a:r>
            <a:r>
              <a:rPr lang="sk-SK" dirty="0" smtClean="0">
                <a:latin typeface="Comic Sans MS" pitchFamily="66" charset="0"/>
              </a:rPr>
              <a:t>rojpočetný kvet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10" name="Obrázok 9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3284984"/>
            <a:ext cx="657225" cy="676275"/>
          </a:xfrm>
          <a:prstGeom prst="rect">
            <a:avLst/>
          </a:prstGeom>
        </p:spPr>
      </p:pic>
      <p:pic>
        <p:nvPicPr>
          <p:cNvPr id="11" name="Obrázok 10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276872"/>
            <a:ext cx="657225" cy="676275"/>
          </a:xfrm>
          <a:prstGeom prst="rect">
            <a:avLst/>
          </a:prstGeom>
        </p:spPr>
      </p:pic>
      <p:pic>
        <p:nvPicPr>
          <p:cNvPr id="12" name="Obrázok 11" descr="ano!!!!!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4293096"/>
            <a:ext cx="648072" cy="648072"/>
          </a:xfrm>
          <a:prstGeom prst="rect">
            <a:avLst/>
          </a:prstGeom>
        </p:spPr>
      </p:pic>
      <p:pic>
        <p:nvPicPr>
          <p:cNvPr id="13" name="Picture 17" descr="B_kvet_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852936"/>
            <a:ext cx="2468857" cy="165618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uhovaná šípka vpravo 3">
            <a:hlinkClick r:id="" action="ppaction://hlinkshowjump?jump=nextslide"/>
          </p:cNvPr>
          <p:cNvSpPr/>
          <p:nvPr/>
        </p:nvSpPr>
        <p:spPr>
          <a:xfrm>
            <a:off x="7236296" y="5013176"/>
            <a:ext cx="474352" cy="484632"/>
          </a:xfrm>
          <a:prstGeom prst="stripedRightArrow">
            <a:avLst/>
          </a:prstGeom>
          <a:solidFill>
            <a:srgbClr val="E81C5B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aoblený obdĺžnik 4"/>
          <p:cNvSpPr/>
          <p:nvPr/>
        </p:nvSpPr>
        <p:spPr>
          <a:xfrm>
            <a:off x="1331640" y="1340768"/>
            <a:ext cx="6408712" cy="648072"/>
          </a:xfrm>
          <a:prstGeom prst="roundRect">
            <a:avLst/>
          </a:prstGeom>
          <a:solidFill>
            <a:srgbClr val="EB3970"/>
          </a:solidFill>
          <a:ln>
            <a:solidFill>
              <a:srgbClr val="E81C5B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Comic Sans MS" pitchFamily="66" charset="0"/>
              </a:rPr>
              <a:t>Klikni na správnu odpoveď</a:t>
            </a:r>
            <a:endParaRPr lang="sk-SK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1475656" y="2132856"/>
            <a:ext cx="2880320" cy="3240360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aoblený obdĺžnik 6"/>
          <p:cNvSpPr/>
          <p:nvPr/>
        </p:nvSpPr>
        <p:spPr>
          <a:xfrm>
            <a:off x="4572000" y="2348880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atin typeface="Comic Sans MS" pitchFamily="66" charset="0"/>
              </a:rPr>
              <a:t>päťpočetný kvet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4572000" y="3356992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atin typeface="Comic Sans MS" pitchFamily="66" charset="0"/>
              </a:rPr>
              <a:t>štvorpočetný kvet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4572000" y="4365104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Comic Sans MS" pitchFamily="66" charset="0"/>
              </a:rPr>
              <a:t>t</a:t>
            </a:r>
            <a:r>
              <a:rPr lang="sk-SK" dirty="0" smtClean="0">
                <a:latin typeface="Comic Sans MS" pitchFamily="66" charset="0"/>
              </a:rPr>
              <a:t>rojpočetný kvet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10" name="Obrázok 9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3284984"/>
            <a:ext cx="657225" cy="676275"/>
          </a:xfrm>
          <a:prstGeom prst="rect">
            <a:avLst/>
          </a:prstGeom>
        </p:spPr>
      </p:pic>
      <p:pic>
        <p:nvPicPr>
          <p:cNvPr id="11" name="Obrázok 10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365104"/>
            <a:ext cx="657225" cy="676275"/>
          </a:xfrm>
          <a:prstGeom prst="rect">
            <a:avLst/>
          </a:prstGeom>
        </p:spPr>
      </p:pic>
      <p:pic>
        <p:nvPicPr>
          <p:cNvPr id="12" name="Obrázok 11" descr="ano!!!!!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2348880"/>
            <a:ext cx="648072" cy="648072"/>
          </a:xfrm>
          <a:prstGeom prst="rect">
            <a:avLst/>
          </a:prstGeom>
        </p:spPr>
      </p:pic>
      <p:pic>
        <p:nvPicPr>
          <p:cNvPr id="13" name="Picture 18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492896"/>
            <a:ext cx="2470964" cy="24482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1331640" y="1340768"/>
            <a:ext cx="6408712" cy="1440160"/>
          </a:xfrm>
          <a:prstGeom prst="roundRect">
            <a:avLst/>
          </a:prstGeom>
          <a:solidFill>
            <a:srgbClr val="EB3970"/>
          </a:solidFill>
          <a:ln>
            <a:solidFill>
              <a:srgbClr val="E81C5B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Vráť sa a spočítaj        bez  </a:t>
            </a:r>
            <a:endParaRPr lang="sk-SK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1403648" y="3140968"/>
            <a:ext cx="1152128" cy="576064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latin typeface="Comic Sans MS" pitchFamily="66" charset="0"/>
              </a:rPr>
              <a:t>16 - 14</a:t>
            </a:r>
            <a:endParaRPr lang="sk-SK" sz="2000" dirty="0">
              <a:latin typeface="Comic Sans MS" pitchFamily="66" charset="0"/>
            </a:endParaRPr>
          </a:p>
        </p:txBody>
      </p:sp>
      <p:sp>
        <p:nvSpPr>
          <p:cNvPr id="6" name="Pruhovaná šípka vpravo 5">
            <a:hlinkClick r:id="" action="ppaction://hlinkshowjump?jump=nextslide"/>
          </p:cNvPr>
          <p:cNvSpPr/>
          <p:nvPr/>
        </p:nvSpPr>
        <p:spPr>
          <a:xfrm>
            <a:off x="7236296" y="5013176"/>
            <a:ext cx="474352" cy="484632"/>
          </a:xfrm>
          <a:prstGeom prst="stripedRightArrow">
            <a:avLst/>
          </a:prstGeom>
          <a:solidFill>
            <a:srgbClr val="E81C5B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Pruhovaná šípka vpravo 6">
            <a:hlinkClick r:id="rId2" action="ppaction://hlinksldjump"/>
          </p:cNvPr>
          <p:cNvSpPr/>
          <p:nvPr/>
        </p:nvSpPr>
        <p:spPr>
          <a:xfrm rot="10800000">
            <a:off x="1547664" y="1484784"/>
            <a:ext cx="474352" cy="484632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Obrázok 7" descr="zle smailík zelený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5" y="1712313"/>
            <a:ext cx="576064" cy="592762"/>
          </a:xfrm>
          <a:prstGeom prst="rect">
            <a:avLst/>
          </a:prstGeom>
        </p:spPr>
      </p:pic>
      <p:pic>
        <p:nvPicPr>
          <p:cNvPr id="9" name="Obrázok 8" descr="ano!!!!!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1628800"/>
            <a:ext cx="648072" cy="648072"/>
          </a:xfrm>
          <a:prstGeom prst="rect">
            <a:avLst/>
          </a:prstGeom>
        </p:spPr>
      </p:pic>
      <p:sp>
        <p:nvSpPr>
          <p:cNvPr id="14" name="Zaoblený obdĺžnik 13"/>
          <p:cNvSpPr/>
          <p:nvPr/>
        </p:nvSpPr>
        <p:spPr>
          <a:xfrm>
            <a:off x="2699792" y="3140968"/>
            <a:ext cx="1152128" cy="576064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latin typeface="Comic Sans MS" pitchFamily="66" charset="0"/>
              </a:rPr>
              <a:t>13 - 11</a:t>
            </a:r>
            <a:endParaRPr lang="sk-SK" sz="2000" dirty="0">
              <a:latin typeface="Comic Sans MS" pitchFamily="66" charset="0"/>
            </a:endParaRPr>
          </a:p>
        </p:txBody>
      </p:sp>
      <p:sp>
        <p:nvSpPr>
          <p:cNvPr id="15" name="Zaoblený obdĺžnik 14"/>
          <p:cNvSpPr/>
          <p:nvPr/>
        </p:nvSpPr>
        <p:spPr>
          <a:xfrm>
            <a:off x="3995936" y="3140968"/>
            <a:ext cx="1152128" cy="576064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latin typeface="Comic Sans MS" pitchFamily="66" charset="0"/>
              </a:rPr>
              <a:t>10 - 8</a:t>
            </a:r>
            <a:endParaRPr lang="sk-SK" sz="2000" dirty="0">
              <a:latin typeface="Comic Sans MS" pitchFamily="66" charset="0"/>
            </a:endParaRPr>
          </a:p>
        </p:txBody>
      </p:sp>
      <p:sp>
        <p:nvSpPr>
          <p:cNvPr id="16" name="Zaoblený obdĺžnik 15"/>
          <p:cNvSpPr/>
          <p:nvPr/>
        </p:nvSpPr>
        <p:spPr>
          <a:xfrm>
            <a:off x="5292080" y="3140968"/>
            <a:ext cx="1152128" cy="576064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latin typeface="Comic Sans MS" pitchFamily="66" charset="0"/>
              </a:rPr>
              <a:t>7 - 5</a:t>
            </a:r>
            <a:endParaRPr lang="sk-SK" sz="2000" dirty="0">
              <a:latin typeface="Comic Sans MS" pitchFamily="66" charset="0"/>
            </a:endParaRPr>
          </a:p>
        </p:txBody>
      </p:sp>
      <p:sp>
        <p:nvSpPr>
          <p:cNvPr id="17" name="Zaoblený obdĺžnik 16"/>
          <p:cNvSpPr/>
          <p:nvPr/>
        </p:nvSpPr>
        <p:spPr>
          <a:xfrm>
            <a:off x="6588224" y="3140968"/>
            <a:ext cx="1080120" cy="576064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latin typeface="Comic Sans MS" pitchFamily="66" charset="0"/>
              </a:rPr>
              <a:t>4 - 0</a:t>
            </a:r>
            <a:endParaRPr lang="sk-SK" sz="2000" dirty="0">
              <a:latin typeface="Comic Sans MS" pitchFamily="66" charset="0"/>
            </a:endParaRPr>
          </a:p>
        </p:txBody>
      </p:sp>
      <p:sp>
        <p:nvSpPr>
          <p:cNvPr id="18" name="Obdĺžnik 17"/>
          <p:cNvSpPr/>
          <p:nvPr/>
        </p:nvSpPr>
        <p:spPr>
          <a:xfrm>
            <a:off x="1403649" y="3717032"/>
            <a:ext cx="11521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9600" b="1" cap="none" spc="0" dirty="0" smtClean="0">
                <a:ln w="1905"/>
                <a:solidFill>
                  <a:srgbClr val="EB397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1</a:t>
            </a:r>
            <a:endParaRPr lang="sk-SK" sz="9600" b="1" cap="none" spc="0" dirty="0">
              <a:ln w="1905"/>
              <a:solidFill>
                <a:srgbClr val="EB397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9" name="Obdĺžnik 18"/>
          <p:cNvSpPr/>
          <p:nvPr/>
        </p:nvSpPr>
        <p:spPr>
          <a:xfrm>
            <a:off x="2699793" y="3717031"/>
            <a:ext cx="12241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9600" b="1" cap="none" spc="0" dirty="0" smtClean="0">
                <a:ln w="1905"/>
                <a:solidFill>
                  <a:srgbClr val="EB397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2</a:t>
            </a:r>
            <a:endParaRPr lang="sk-SK" sz="9600" b="1" cap="none" spc="0" dirty="0">
              <a:ln w="1905"/>
              <a:solidFill>
                <a:srgbClr val="EB397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20" name="Obdĺžnik 19"/>
          <p:cNvSpPr/>
          <p:nvPr/>
        </p:nvSpPr>
        <p:spPr>
          <a:xfrm>
            <a:off x="3995936" y="3717031"/>
            <a:ext cx="11521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9600" b="1" cap="none" spc="0" dirty="0" smtClean="0">
                <a:ln w="1905"/>
                <a:solidFill>
                  <a:srgbClr val="EB397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3</a:t>
            </a:r>
            <a:endParaRPr lang="sk-SK" sz="9600" b="1" cap="none" spc="0" dirty="0">
              <a:ln w="1905"/>
              <a:solidFill>
                <a:srgbClr val="EB397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21" name="Obdĺžnik 20"/>
          <p:cNvSpPr/>
          <p:nvPr/>
        </p:nvSpPr>
        <p:spPr>
          <a:xfrm>
            <a:off x="5292080" y="3717031"/>
            <a:ext cx="11521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9600" b="1" cap="none" spc="0" dirty="0" smtClean="0">
                <a:ln w="1905"/>
                <a:solidFill>
                  <a:srgbClr val="EB397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4</a:t>
            </a:r>
            <a:endParaRPr lang="sk-SK" sz="9600" b="1" cap="none" spc="0" dirty="0">
              <a:ln w="1905"/>
              <a:solidFill>
                <a:srgbClr val="EB397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22" name="Obdĺžnik 21"/>
          <p:cNvSpPr/>
          <p:nvPr/>
        </p:nvSpPr>
        <p:spPr>
          <a:xfrm>
            <a:off x="6588224" y="3717031"/>
            <a:ext cx="10801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9600" b="1" cap="none" spc="0" dirty="0" smtClean="0">
                <a:ln w="1905"/>
                <a:solidFill>
                  <a:srgbClr val="EB397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5</a:t>
            </a:r>
            <a:endParaRPr lang="sk-SK" sz="9600" b="1" cap="none" spc="0" dirty="0">
              <a:ln w="1905"/>
              <a:solidFill>
                <a:srgbClr val="EB397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7" grpId="0" animBg="1"/>
      <p:bldP spid="14" grpId="0" animBg="1"/>
      <p:bldP spid="14" grpId="1" animBg="1"/>
      <p:bldP spid="14" grpId="2" animBg="1"/>
      <p:bldP spid="14" grpId="3" animBg="1"/>
      <p:bldP spid="14" grpId="4" animBg="1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16" grpId="2" animBg="1"/>
      <p:bldP spid="16" grpId="3" animBg="1"/>
      <p:bldP spid="16" grpId="4" animBg="1"/>
      <p:bldP spid="17" grpId="0" animBg="1"/>
      <p:bldP spid="17" grpId="1" animBg="1"/>
      <p:bldP spid="17" grpId="2" animBg="1"/>
      <p:bldP spid="17" grpId="3" animBg="1"/>
      <p:bldP spid="17" grpId="4" animBg="1"/>
      <p:bldP spid="18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331640" y="1484784"/>
            <a:ext cx="6408711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9600" b="1" cap="none" spc="0" dirty="0" smtClean="0">
                <a:ln w="1905"/>
                <a:solidFill>
                  <a:srgbClr val="EB397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Koniec</a:t>
            </a:r>
          </a:p>
          <a:p>
            <a:pPr algn="ctr"/>
            <a:r>
              <a:rPr lang="sk-SK" sz="3200" b="1" dirty="0">
                <a:ln w="1905"/>
                <a:solidFill>
                  <a:srgbClr val="EB397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</a:t>
            </a:r>
            <a:r>
              <a:rPr lang="sk-SK" sz="3200" b="1" dirty="0" smtClean="0">
                <a:ln w="1905"/>
                <a:solidFill>
                  <a:srgbClr val="EB397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tlač ESC</a:t>
            </a:r>
          </a:p>
          <a:p>
            <a:pPr algn="ctr"/>
            <a:endParaRPr lang="sk-SK" sz="3200" b="1" cap="none" spc="0" dirty="0" smtClean="0">
              <a:ln w="1905"/>
              <a:solidFill>
                <a:srgbClr val="EB397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ctr"/>
            <a:endParaRPr lang="sk-SK" sz="3200" b="1" dirty="0">
              <a:ln w="1905"/>
              <a:solidFill>
                <a:srgbClr val="EB397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ctr"/>
            <a:r>
              <a:rPr lang="sk-SK" sz="3200" b="1" cap="none" spc="0" dirty="0" smtClean="0">
                <a:ln w="1905"/>
                <a:solidFill>
                  <a:srgbClr val="EB397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Ak sa ti nedarilo, </a:t>
            </a:r>
          </a:p>
          <a:p>
            <a:pPr algn="ctr"/>
            <a:r>
              <a:rPr lang="sk-SK" sz="3200" b="1" cap="none" spc="0" dirty="0" smtClean="0">
                <a:ln w="1905"/>
                <a:solidFill>
                  <a:srgbClr val="EB397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skús ešte raz...</a:t>
            </a:r>
            <a:endParaRPr lang="sk-SK" sz="3200" b="1" cap="none" spc="0" dirty="0">
              <a:ln w="1905"/>
              <a:solidFill>
                <a:srgbClr val="EB397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uhovaná šípka vpravo 3">
            <a:hlinkClick r:id="" action="ppaction://hlinkshowjump?jump=nextslide"/>
          </p:cNvPr>
          <p:cNvSpPr/>
          <p:nvPr/>
        </p:nvSpPr>
        <p:spPr>
          <a:xfrm>
            <a:off x="7236296" y="5013176"/>
            <a:ext cx="474352" cy="484632"/>
          </a:xfrm>
          <a:prstGeom prst="stripedRightArrow">
            <a:avLst/>
          </a:prstGeom>
          <a:solidFill>
            <a:srgbClr val="E81C5B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aoblený obdĺžnik 4"/>
          <p:cNvSpPr/>
          <p:nvPr/>
        </p:nvSpPr>
        <p:spPr>
          <a:xfrm>
            <a:off x="1331640" y="1340768"/>
            <a:ext cx="6408712" cy="648072"/>
          </a:xfrm>
          <a:prstGeom prst="roundRect">
            <a:avLst/>
          </a:prstGeom>
          <a:solidFill>
            <a:srgbClr val="EB3970"/>
          </a:solidFill>
          <a:ln>
            <a:solidFill>
              <a:srgbClr val="E81C5B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Comic Sans MS" pitchFamily="66" charset="0"/>
              </a:rPr>
              <a:t>Klikni na správnu odpoveď</a:t>
            </a:r>
            <a:endParaRPr lang="sk-SK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1475656" y="2132856"/>
            <a:ext cx="2880320" cy="3240360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aoblený obdĺžnik 6"/>
          <p:cNvSpPr/>
          <p:nvPr/>
        </p:nvSpPr>
        <p:spPr>
          <a:xfrm>
            <a:off x="4572000" y="2348880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Comic Sans MS" pitchFamily="66" charset="0"/>
              </a:rPr>
              <a:t>3 – okvetie, </a:t>
            </a:r>
          </a:p>
          <a:p>
            <a:pPr algn="ctr"/>
            <a:r>
              <a:rPr lang="sk-SK" sz="1600" dirty="0" smtClean="0">
                <a:latin typeface="Comic Sans MS" pitchFamily="66" charset="0"/>
              </a:rPr>
              <a:t>4 – tyčinka, 5 - piestik</a:t>
            </a:r>
            <a:endParaRPr lang="sk-SK" sz="1600" dirty="0">
              <a:latin typeface="Comic Sans MS" pitchFamily="66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4572000" y="3356992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Comic Sans MS" pitchFamily="66" charset="0"/>
              </a:rPr>
              <a:t>3 – kvetné obaly, </a:t>
            </a:r>
          </a:p>
          <a:p>
            <a:pPr algn="ctr"/>
            <a:r>
              <a:rPr lang="sk-SK" sz="1600" dirty="0" smtClean="0">
                <a:latin typeface="Comic Sans MS" pitchFamily="66" charset="0"/>
              </a:rPr>
              <a:t>4 – piestik, 5 - tyčinka</a:t>
            </a:r>
            <a:endParaRPr lang="sk-SK" sz="1600" dirty="0">
              <a:latin typeface="Comic Sans MS" pitchFamily="66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4572000" y="4365104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Comic Sans MS" pitchFamily="66" charset="0"/>
              </a:rPr>
              <a:t>3 – kvetné obaly, </a:t>
            </a:r>
          </a:p>
          <a:p>
            <a:pPr algn="ctr"/>
            <a:r>
              <a:rPr lang="sk-SK" sz="1600" dirty="0" smtClean="0">
                <a:latin typeface="Comic Sans MS" pitchFamily="66" charset="0"/>
              </a:rPr>
              <a:t>4- tyčinka, 5 - piestik</a:t>
            </a:r>
            <a:endParaRPr lang="sk-SK" sz="1600" dirty="0">
              <a:latin typeface="Comic Sans MS" pitchFamily="66" charset="0"/>
            </a:endParaRPr>
          </a:p>
        </p:txBody>
      </p:sp>
      <p:pic>
        <p:nvPicPr>
          <p:cNvPr id="10" name="Obrázok 9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3284984"/>
            <a:ext cx="657225" cy="676275"/>
          </a:xfrm>
          <a:prstGeom prst="rect">
            <a:avLst/>
          </a:prstGeom>
        </p:spPr>
      </p:pic>
      <p:pic>
        <p:nvPicPr>
          <p:cNvPr id="11" name="Obrázok 10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276872"/>
            <a:ext cx="657225" cy="676275"/>
          </a:xfrm>
          <a:prstGeom prst="rect">
            <a:avLst/>
          </a:prstGeom>
        </p:spPr>
      </p:pic>
      <p:pic>
        <p:nvPicPr>
          <p:cNvPr id="12" name="Obrázok 11" descr="ano!!!!!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4293096"/>
            <a:ext cx="648072" cy="648072"/>
          </a:xfrm>
          <a:prstGeom prst="rect">
            <a:avLst/>
          </a:prstGeom>
        </p:spPr>
      </p:pic>
      <p:pic>
        <p:nvPicPr>
          <p:cNvPr id="14" name="Picture 15" descr="stavb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204864"/>
            <a:ext cx="1728192" cy="293922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uhovaná šípka vpravo 3">
            <a:hlinkClick r:id="" action="ppaction://hlinkshowjump?jump=nextslide"/>
          </p:cNvPr>
          <p:cNvSpPr/>
          <p:nvPr/>
        </p:nvSpPr>
        <p:spPr>
          <a:xfrm>
            <a:off x="7236296" y="5013176"/>
            <a:ext cx="474352" cy="484632"/>
          </a:xfrm>
          <a:prstGeom prst="stripedRightArrow">
            <a:avLst/>
          </a:prstGeom>
          <a:solidFill>
            <a:srgbClr val="E81C5B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aoblený obdĺžnik 4"/>
          <p:cNvSpPr/>
          <p:nvPr/>
        </p:nvSpPr>
        <p:spPr>
          <a:xfrm>
            <a:off x="1331640" y="1340768"/>
            <a:ext cx="6408712" cy="648072"/>
          </a:xfrm>
          <a:prstGeom prst="roundRect">
            <a:avLst/>
          </a:prstGeom>
          <a:solidFill>
            <a:srgbClr val="EB3970"/>
          </a:solidFill>
          <a:ln>
            <a:solidFill>
              <a:srgbClr val="E81C5B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Comic Sans MS" pitchFamily="66" charset="0"/>
              </a:rPr>
              <a:t>Klikni na správnu odpoveď</a:t>
            </a:r>
            <a:endParaRPr lang="sk-SK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1475656" y="2132856"/>
            <a:ext cx="2880320" cy="3240360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aoblený obdĺžnik 6"/>
          <p:cNvSpPr/>
          <p:nvPr/>
        </p:nvSpPr>
        <p:spPr>
          <a:xfrm>
            <a:off x="4572000" y="2348880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Comic Sans MS" pitchFamily="66" charset="0"/>
              </a:rPr>
              <a:t>k</a:t>
            </a:r>
            <a:r>
              <a:rPr lang="sk-SK" dirty="0" smtClean="0">
                <a:latin typeface="Comic Sans MS" pitchFamily="66" charset="0"/>
              </a:rPr>
              <a:t>vetné obaly -  rozlíšené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4572000" y="3356992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Comic Sans MS" pitchFamily="66" charset="0"/>
              </a:rPr>
              <a:t>k</a:t>
            </a:r>
            <a:r>
              <a:rPr lang="sk-SK" dirty="0" smtClean="0">
                <a:latin typeface="Comic Sans MS" pitchFamily="66" charset="0"/>
              </a:rPr>
              <a:t>vetné obaly - nerozlíšené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4572000" y="4365104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Comic Sans MS" pitchFamily="66" charset="0"/>
              </a:rPr>
              <a:t>k</a:t>
            </a:r>
            <a:r>
              <a:rPr lang="sk-SK" dirty="0" smtClean="0">
                <a:latin typeface="Comic Sans MS" pitchFamily="66" charset="0"/>
              </a:rPr>
              <a:t>vetné obaly – </a:t>
            </a:r>
          </a:p>
          <a:p>
            <a:pPr algn="ctr"/>
            <a:r>
              <a:rPr lang="sk-SK" dirty="0" smtClean="0">
                <a:latin typeface="Comic Sans MS" pitchFamily="66" charset="0"/>
              </a:rPr>
              <a:t>kalich s korunou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10" name="Obrázok 9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293096"/>
            <a:ext cx="657225" cy="676275"/>
          </a:xfrm>
          <a:prstGeom prst="rect">
            <a:avLst/>
          </a:prstGeom>
        </p:spPr>
      </p:pic>
      <p:pic>
        <p:nvPicPr>
          <p:cNvPr id="11" name="Obrázok 10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276872"/>
            <a:ext cx="657225" cy="676275"/>
          </a:xfrm>
          <a:prstGeom prst="rect">
            <a:avLst/>
          </a:prstGeom>
        </p:spPr>
      </p:pic>
      <p:pic>
        <p:nvPicPr>
          <p:cNvPr id="12" name="Obrázok 11" descr="ano!!!!!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3284984"/>
            <a:ext cx="648072" cy="648072"/>
          </a:xfrm>
          <a:prstGeom prst="rect">
            <a:avLst/>
          </a:prstGeom>
        </p:spPr>
      </p:pic>
      <p:pic>
        <p:nvPicPr>
          <p:cNvPr id="13" name="Picture 18" descr="Kópia – Kópia – 1010165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276872"/>
            <a:ext cx="2526432" cy="2923796"/>
          </a:xfrm>
          <a:prstGeom prst="round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uhovaná šípka vpravo 3">
            <a:hlinkClick r:id="" action="ppaction://hlinkshowjump?jump=nextslide"/>
          </p:cNvPr>
          <p:cNvSpPr/>
          <p:nvPr/>
        </p:nvSpPr>
        <p:spPr>
          <a:xfrm>
            <a:off x="7236296" y="5013176"/>
            <a:ext cx="474352" cy="484632"/>
          </a:xfrm>
          <a:prstGeom prst="stripedRightArrow">
            <a:avLst/>
          </a:prstGeom>
          <a:solidFill>
            <a:srgbClr val="E81C5B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aoblený obdĺžnik 4"/>
          <p:cNvSpPr/>
          <p:nvPr/>
        </p:nvSpPr>
        <p:spPr>
          <a:xfrm>
            <a:off x="1331640" y="1340768"/>
            <a:ext cx="6408712" cy="648072"/>
          </a:xfrm>
          <a:prstGeom prst="roundRect">
            <a:avLst/>
          </a:prstGeom>
          <a:solidFill>
            <a:srgbClr val="EB3970"/>
          </a:solidFill>
          <a:ln>
            <a:solidFill>
              <a:srgbClr val="E81C5B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Comic Sans MS" pitchFamily="66" charset="0"/>
              </a:rPr>
              <a:t>Klikni na správnu odpoveď</a:t>
            </a:r>
            <a:endParaRPr lang="sk-SK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1475656" y="2132856"/>
            <a:ext cx="2880320" cy="3240360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aoblený obdĺžnik 6"/>
          <p:cNvSpPr/>
          <p:nvPr/>
        </p:nvSpPr>
        <p:spPr>
          <a:xfrm>
            <a:off x="4572000" y="2348880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Comic Sans MS" pitchFamily="66" charset="0"/>
              </a:rPr>
              <a:t>k</a:t>
            </a:r>
            <a:r>
              <a:rPr lang="sk-SK" dirty="0" smtClean="0">
                <a:latin typeface="Comic Sans MS" pitchFamily="66" charset="0"/>
              </a:rPr>
              <a:t>vetné obaly - rozlíšené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4572000" y="3356992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Comic Sans MS" pitchFamily="66" charset="0"/>
              </a:rPr>
              <a:t>k</a:t>
            </a:r>
            <a:r>
              <a:rPr lang="sk-SK" dirty="0" smtClean="0">
                <a:latin typeface="Comic Sans MS" pitchFamily="66" charset="0"/>
              </a:rPr>
              <a:t>vetné obaly - nerozlíšené 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4572000" y="4365104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Comic Sans MS" pitchFamily="66" charset="0"/>
              </a:rPr>
              <a:t>k</a:t>
            </a:r>
            <a:r>
              <a:rPr lang="sk-SK" dirty="0" smtClean="0">
                <a:latin typeface="Comic Sans MS" pitchFamily="66" charset="0"/>
              </a:rPr>
              <a:t>vetné obaly - okvetie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10" name="Obrázok 9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3284984"/>
            <a:ext cx="657225" cy="676275"/>
          </a:xfrm>
          <a:prstGeom prst="rect">
            <a:avLst/>
          </a:prstGeom>
        </p:spPr>
      </p:pic>
      <p:pic>
        <p:nvPicPr>
          <p:cNvPr id="11" name="Obrázok 10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293096"/>
            <a:ext cx="657225" cy="676275"/>
          </a:xfrm>
          <a:prstGeom prst="rect">
            <a:avLst/>
          </a:prstGeom>
        </p:spPr>
      </p:pic>
      <p:pic>
        <p:nvPicPr>
          <p:cNvPr id="12" name="Obrázok 11" descr="ano!!!!!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2276872"/>
            <a:ext cx="648072" cy="648072"/>
          </a:xfrm>
          <a:prstGeom prst="rect">
            <a:avLst/>
          </a:prstGeom>
        </p:spPr>
      </p:pic>
      <p:pic>
        <p:nvPicPr>
          <p:cNvPr id="13" name="Picture 17" descr="1010165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348880"/>
            <a:ext cx="2527348" cy="2778224"/>
          </a:xfrm>
          <a:prstGeom prst="round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uhovaná šípka vpravo 3">
            <a:hlinkClick r:id="" action="ppaction://hlinkshowjump?jump=nextslide"/>
          </p:cNvPr>
          <p:cNvSpPr/>
          <p:nvPr/>
        </p:nvSpPr>
        <p:spPr>
          <a:xfrm>
            <a:off x="7236296" y="5013176"/>
            <a:ext cx="474352" cy="484632"/>
          </a:xfrm>
          <a:prstGeom prst="stripedRightArrow">
            <a:avLst/>
          </a:prstGeom>
          <a:solidFill>
            <a:srgbClr val="E81C5B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aoblený obdĺžnik 4"/>
          <p:cNvSpPr/>
          <p:nvPr/>
        </p:nvSpPr>
        <p:spPr>
          <a:xfrm>
            <a:off x="1331640" y="1340768"/>
            <a:ext cx="6408712" cy="648072"/>
          </a:xfrm>
          <a:prstGeom prst="roundRect">
            <a:avLst/>
          </a:prstGeom>
          <a:solidFill>
            <a:srgbClr val="EB3970"/>
          </a:solidFill>
          <a:ln>
            <a:solidFill>
              <a:srgbClr val="E81C5B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Comic Sans MS" pitchFamily="66" charset="0"/>
              </a:rPr>
              <a:t>Klikni na správnu odpoveď</a:t>
            </a:r>
            <a:endParaRPr lang="sk-SK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1475656" y="2132856"/>
            <a:ext cx="2880320" cy="3240360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aoblený obdĺžnik 6"/>
          <p:cNvSpPr/>
          <p:nvPr/>
        </p:nvSpPr>
        <p:spPr>
          <a:xfrm>
            <a:off x="4572000" y="2348880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>
                <a:latin typeface="Comic Sans MS" pitchFamily="66" charset="0"/>
              </a:rPr>
              <a:t>r</a:t>
            </a:r>
            <a:r>
              <a:rPr lang="sk-SK" sz="1600" dirty="0" smtClean="0">
                <a:latin typeface="Comic Sans MS" pitchFamily="66" charset="0"/>
              </a:rPr>
              <a:t>ozlíšené kvetné obaly</a:t>
            </a:r>
            <a:endParaRPr lang="sk-SK" sz="1600" dirty="0">
              <a:latin typeface="Comic Sans MS" pitchFamily="66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4572000" y="3356992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latin typeface="Comic Sans MS" pitchFamily="66" charset="0"/>
              </a:rPr>
              <a:t>k</a:t>
            </a:r>
            <a:r>
              <a:rPr lang="sk-SK" sz="2000" dirty="0" smtClean="0">
                <a:latin typeface="Comic Sans MS" pitchFamily="66" charset="0"/>
              </a:rPr>
              <a:t>alich s korunou</a:t>
            </a:r>
            <a:endParaRPr lang="sk-SK" sz="2000" dirty="0">
              <a:latin typeface="Comic Sans MS" pitchFamily="66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4572000" y="4365104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latin typeface="Comic Sans MS" pitchFamily="66" charset="0"/>
              </a:rPr>
              <a:t>okvetie</a:t>
            </a:r>
            <a:endParaRPr lang="sk-SK" sz="2000" dirty="0">
              <a:latin typeface="Comic Sans MS" pitchFamily="66" charset="0"/>
            </a:endParaRPr>
          </a:p>
        </p:txBody>
      </p:sp>
      <p:pic>
        <p:nvPicPr>
          <p:cNvPr id="10" name="Obrázok 9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3284984"/>
            <a:ext cx="657225" cy="676275"/>
          </a:xfrm>
          <a:prstGeom prst="rect">
            <a:avLst/>
          </a:prstGeom>
        </p:spPr>
      </p:pic>
      <p:pic>
        <p:nvPicPr>
          <p:cNvPr id="11" name="Obrázok 10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276872"/>
            <a:ext cx="657225" cy="676275"/>
          </a:xfrm>
          <a:prstGeom prst="rect">
            <a:avLst/>
          </a:prstGeom>
        </p:spPr>
      </p:pic>
      <p:pic>
        <p:nvPicPr>
          <p:cNvPr id="12" name="Obrázok 11" descr="ano!!!!!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4293096"/>
            <a:ext cx="648072" cy="648072"/>
          </a:xfrm>
          <a:prstGeom prst="rect">
            <a:avLst/>
          </a:prstGeom>
        </p:spPr>
      </p:pic>
      <p:pic>
        <p:nvPicPr>
          <p:cNvPr id="13" name="Picture 8" descr="tulip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348880"/>
            <a:ext cx="2108342" cy="2808312"/>
          </a:xfrm>
          <a:prstGeom prst="round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uhovaná šípka vpravo 3">
            <a:hlinkClick r:id="" action="ppaction://hlinkshowjump?jump=nextslide"/>
          </p:cNvPr>
          <p:cNvSpPr/>
          <p:nvPr/>
        </p:nvSpPr>
        <p:spPr>
          <a:xfrm>
            <a:off x="7236296" y="5013176"/>
            <a:ext cx="474352" cy="484632"/>
          </a:xfrm>
          <a:prstGeom prst="stripedRightArrow">
            <a:avLst/>
          </a:prstGeom>
          <a:solidFill>
            <a:srgbClr val="E81C5B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aoblený obdĺžnik 4"/>
          <p:cNvSpPr/>
          <p:nvPr/>
        </p:nvSpPr>
        <p:spPr>
          <a:xfrm>
            <a:off x="1331640" y="1340768"/>
            <a:ext cx="6408712" cy="648072"/>
          </a:xfrm>
          <a:prstGeom prst="roundRect">
            <a:avLst/>
          </a:prstGeom>
          <a:solidFill>
            <a:srgbClr val="EB3970"/>
          </a:solidFill>
          <a:ln>
            <a:solidFill>
              <a:srgbClr val="E81C5B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Comic Sans MS" pitchFamily="66" charset="0"/>
              </a:rPr>
              <a:t>Klikni na správnu odpoveď</a:t>
            </a:r>
            <a:endParaRPr lang="sk-SK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1475656" y="2132856"/>
            <a:ext cx="2880320" cy="3240360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aoblený obdĺžnik 6"/>
          <p:cNvSpPr/>
          <p:nvPr/>
        </p:nvSpPr>
        <p:spPr>
          <a:xfrm>
            <a:off x="4572000" y="2348880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>
                <a:latin typeface="Comic Sans MS" pitchFamily="66" charset="0"/>
              </a:rPr>
              <a:t>n</a:t>
            </a:r>
            <a:r>
              <a:rPr lang="sk-SK" sz="1600" dirty="0" smtClean="0">
                <a:latin typeface="Comic Sans MS" pitchFamily="66" charset="0"/>
              </a:rPr>
              <a:t>erozlíšené </a:t>
            </a:r>
          </a:p>
          <a:p>
            <a:pPr algn="ctr"/>
            <a:r>
              <a:rPr lang="sk-SK" sz="1600" dirty="0" smtClean="0">
                <a:latin typeface="Comic Sans MS" pitchFamily="66" charset="0"/>
              </a:rPr>
              <a:t>kvetné obaly</a:t>
            </a:r>
            <a:endParaRPr lang="sk-SK" sz="1600" dirty="0">
              <a:latin typeface="Comic Sans MS" pitchFamily="66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4572000" y="3356992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latin typeface="Comic Sans MS" pitchFamily="66" charset="0"/>
              </a:rPr>
              <a:t>okvetie</a:t>
            </a:r>
            <a:endParaRPr lang="sk-SK" sz="2000" dirty="0">
              <a:latin typeface="Comic Sans MS" pitchFamily="66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4572000" y="4365104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latin typeface="Comic Sans MS" pitchFamily="66" charset="0"/>
              </a:rPr>
              <a:t>k</a:t>
            </a:r>
            <a:r>
              <a:rPr lang="sk-SK" sz="2000" dirty="0" smtClean="0">
                <a:latin typeface="Comic Sans MS" pitchFamily="66" charset="0"/>
              </a:rPr>
              <a:t>alich s korunou</a:t>
            </a:r>
            <a:endParaRPr lang="sk-SK" sz="2000" dirty="0">
              <a:latin typeface="Comic Sans MS" pitchFamily="66" charset="0"/>
            </a:endParaRPr>
          </a:p>
        </p:txBody>
      </p:sp>
      <p:pic>
        <p:nvPicPr>
          <p:cNvPr id="10" name="Obrázok 9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3284984"/>
            <a:ext cx="657225" cy="676275"/>
          </a:xfrm>
          <a:prstGeom prst="rect">
            <a:avLst/>
          </a:prstGeom>
        </p:spPr>
      </p:pic>
      <p:pic>
        <p:nvPicPr>
          <p:cNvPr id="11" name="Obrázok 10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276872"/>
            <a:ext cx="657225" cy="676275"/>
          </a:xfrm>
          <a:prstGeom prst="rect">
            <a:avLst/>
          </a:prstGeom>
        </p:spPr>
      </p:pic>
      <p:pic>
        <p:nvPicPr>
          <p:cNvPr id="12" name="Obrázok 11" descr="ano!!!!!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4293096"/>
            <a:ext cx="648072" cy="648072"/>
          </a:xfrm>
          <a:prstGeom prst="rect">
            <a:avLst/>
          </a:prstGeom>
        </p:spPr>
      </p:pic>
      <p:pic>
        <p:nvPicPr>
          <p:cNvPr id="13" name="Picture 10" descr="zvoncek-tatransky-campanula-tatrae-borbas?type=v&amp;x=650&amp;y=8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276872"/>
            <a:ext cx="2448272" cy="2880320"/>
          </a:xfrm>
          <a:prstGeom prst="round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uhovaná šípka vpravo 3">
            <a:hlinkClick r:id="" action="ppaction://hlinkshowjump?jump=nextslide"/>
          </p:cNvPr>
          <p:cNvSpPr/>
          <p:nvPr/>
        </p:nvSpPr>
        <p:spPr>
          <a:xfrm>
            <a:off x="7236296" y="5013176"/>
            <a:ext cx="474352" cy="484632"/>
          </a:xfrm>
          <a:prstGeom prst="stripedRightArrow">
            <a:avLst/>
          </a:prstGeom>
          <a:solidFill>
            <a:srgbClr val="E81C5B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aoblený obdĺžnik 4"/>
          <p:cNvSpPr/>
          <p:nvPr/>
        </p:nvSpPr>
        <p:spPr>
          <a:xfrm>
            <a:off x="1331640" y="1340768"/>
            <a:ext cx="6408712" cy="648072"/>
          </a:xfrm>
          <a:prstGeom prst="roundRect">
            <a:avLst/>
          </a:prstGeom>
          <a:solidFill>
            <a:srgbClr val="EB3970"/>
          </a:solidFill>
          <a:ln>
            <a:solidFill>
              <a:srgbClr val="E81C5B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Comic Sans MS" pitchFamily="66" charset="0"/>
              </a:rPr>
              <a:t>Klikni na správnu odpoveď</a:t>
            </a:r>
            <a:endParaRPr lang="sk-SK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1475656" y="2132856"/>
            <a:ext cx="2880320" cy="3240360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aoblený obdĺžnik 6"/>
          <p:cNvSpPr/>
          <p:nvPr/>
        </p:nvSpPr>
        <p:spPr>
          <a:xfrm>
            <a:off x="4572000" y="2348880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>
                <a:latin typeface="Comic Sans MS" pitchFamily="66" charset="0"/>
              </a:rPr>
              <a:t>o</a:t>
            </a:r>
            <a:r>
              <a:rPr lang="sk-SK" sz="1600" dirty="0" smtClean="0">
                <a:latin typeface="Comic Sans MS" pitchFamily="66" charset="0"/>
              </a:rPr>
              <a:t>kvetie so zrastenými lupienkami</a:t>
            </a:r>
            <a:endParaRPr lang="sk-SK" sz="1600" dirty="0">
              <a:latin typeface="Comic Sans MS" pitchFamily="66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4572000" y="3356992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Comic Sans MS" pitchFamily="66" charset="0"/>
              </a:rPr>
              <a:t>k</a:t>
            </a:r>
            <a:r>
              <a:rPr lang="sk-SK" dirty="0" smtClean="0">
                <a:latin typeface="Comic Sans MS" pitchFamily="66" charset="0"/>
              </a:rPr>
              <a:t>vetné obaly zrastené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4572000" y="4365104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Comic Sans MS" pitchFamily="66" charset="0"/>
              </a:rPr>
              <a:t>k</a:t>
            </a:r>
            <a:r>
              <a:rPr lang="sk-SK" dirty="0" smtClean="0">
                <a:latin typeface="Comic Sans MS" pitchFamily="66" charset="0"/>
              </a:rPr>
              <a:t>vetné obaly voľné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10" name="Obrázok 9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293096"/>
            <a:ext cx="657225" cy="676275"/>
          </a:xfrm>
          <a:prstGeom prst="rect">
            <a:avLst/>
          </a:prstGeom>
        </p:spPr>
      </p:pic>
      <p:pic>
        <p:nvPicPr>
          <p:cNvPr id="11" name="Obrázok 10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276872"/>
            <a:ext cx="657225" cy="676275"/>
          </a:xfrm>
          <a:prstGeom prst="rect">
            <a:avLst/>
          </a:prstGeom>
        </p:spPr>
      </p:pic>
      <p:pic>
        <p:nvPicPr>
          <p:cNvPr id="12" name="Obrázok 11" descr="ano!!!!!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3284984"/>
            <a:ext cx="648072" cy="648072"/>
          </a:xfrm>
          <a:prstGeom prst="rect">
            <a:avLst/>
          </a:prstGeom>
        </p:spPr>
      </p:pic>
      <p:pic>
        <p:nvPicPr>
          <p:cNvPr id="13" name="Picture 20" descr="Prvosienka_blog02"/>
          <p:cNvPicPr>
            <a:picLocks noChangeAspect="1" noChangeArrowheads="1"/>
          </p:cNvPicPr>
          <p:nvPr/>
        </p:nvPicPr>
        <p:blipFill>
          <a:blip r:embed="rId4" cstate="print"/>
          <a:srcRect l="3735" t="3198" r="3735" b="3198"/>
          <a:stretch>
            <a:fillRect/>
          </a:stretch>
        </p:blipFill>
        <p:spPr bwMode="auto">
          <a:xfrm>
            <a:off x="1691680" y="2276872"/>
            <a:ext cx="2448272" cy="28803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uhovaná šípka vpravo 3">
            <a:hlinkClick r:id="" action="ppaction://hlinkshowjump?jump=nextslide"/>
          </p:cNvPr>
          <p:cNvSpPr/>
          <p:nvPr/>
        </p:nvSpPr>
        <p:spPr>
          <a:xfrm>
            <a:off x="7236296" y="5013176"/>
            <a:ext cx="474352" cy="484632"/>
          </a:xfrm>
          <a:prstGeom prst="stripedRightArrow">
            <a:avLst/>
          </a:prstGeom>
          <a:solidFill>
            <a:srgbClr val="E81C5B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aoblený obdĺžnik 4"/>
          <p:cNvSpPr/>
          <p:nvPr/>
        </p:nvSpPr>
        <p:spPr>
          <a:xfrm>
            <a:off x="1331640" y="1340768"/>
            <a:ext cx="6408712" cy="648072"/>
          </a:xfrm>
          <a:prstGeom prst="roundRect">
            <a:avLst/>
          </a:prstGeom>
          <a:solidFill>
            <a:srgbClr val="EB3970"/>
          </a:solidFill>
          <a:ln>
            <a:solidFill>
              <a:srgbClr val="E81C5B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Comic Sans MS" pitchFamily="66" charset="0"/>
              </a:rPr>
              <a:t>Klikni na správnu odpoveď</a:t>
            </a:r>
            <a:endParaRPr lang="sk-SK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1475656" y="2132856"/>
            <a:ext cx="2880320" cy="3240360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aoblený obdĺžnik 6"/>
          <p:cNvSpPr/>
          <p:nvPr/>
        </p:nvSpPr>
        <p:spPr>
          <a:xfrm>
            <a:off x="4572000" y="2348880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Comic Sans MS" pitchFamily="66" charset="0"/>
              </a:rPr>
              <a:t>o</a:t>
            </a:r>
            <a:r>
              <a:rPr lang="sk-SK" dirty="0" smtClean="0">
                <a:latin typeface="Comic Sans MS" pitchFamily="66" charset="0"/>
              </a:rPr>
              <a:t>kvetie zrastené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4572000" y="3356992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>
                <a:latin typeface="Comic Sans MS" pitchFamily="66" charset="0"/>
              </a:rPr>
              <a:t>k</a:t>
            </a:r>
            <a:r>
              <a:rPr lang="sk-SK" sz="1600" dirty="0" smtClean="0">
                <a:latin typeface="Comic Sans MS" pitchFamily="66" charset="0"/>
              </a:rPr>
              <a:t>vetné obaly zrastené</a:t>
            </a:r>
            <a:endParaRPr lang="sk-SK" sz="1600" dirty="0">
              <a:latin typeface="Comic Sans MS" pitchFamily="66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4572000" y="4365104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Comic Sans MS" pitchFamily="66" charset="0"/>
              </a:rPr>
              <a:t>k</a:t>
            </a:r>
            <a:r>
              <a:rPr lang="sk-SK" dirty="0" smtClean="0">
                <a:latin typeface="Comic Sans MS" pitchFamily="66" charset="0"/>
              </a:rPr>
              <a:t>vetné obaly voľné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10" name="Obrázok 9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3284984"/>
            <a:ext cx="657225" cy="676275"/>
          </a:xfrm>
          <a:prstGeom prst="rect">
            <a:avLst/>
          </a:prstGeom>
        </p:spPr>
      </p:pic>
      <p:pic>
        <p:nvPicPr>
          <p:cNvPr id="11" name="Obrázok 10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276872"/>
            <a:ext cx="657225" cy="676275"/>
          </a:xfrm>
          <a:prstGeom prst="rect">
            <a:avLst/>
          </a:prstGeom>
        </p:spPr>
      </p:pic>
      <p:pic>
        <p:nvPicPr>
          <p:cNvPr id="12" name="Obrázok 11" descr="ano!!!!!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4293096"/>
            <a:ext cx="648072" cy="648072"/>
          </a:xfrm>
          <a:prstGeom prst="rect">
            <a:avLst/>
          </a:prstGeom>
        </p:spPr>
      </p:pic>
      <p:pic>
        <p:nvPicPr>
          <p:cNvPr id="13" name="Picture 17" descr="1208988017kv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3" y="2708920"/>
            <a:ext cx="2686851" cy="19442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uhovaná šípka vpravo 3">
            <a:hlinkClick r:id="" action="ppaction://hlinkshowjump?jump=nextslide"/>
          </p:cNvPr>
          <p:cNvSpPr/>
          <p:nvPr/>
        </p:nvSpPr>
        <p:spPr>
          <a:xfrm>
            <a:off x="7236296" y="5013176"/>
            <a:ext cx="474352" cy="484632"/>
          </a:xfrm>
          <a:prstGeom prst="stripedRightArrow">
            <a:avLst/>
          </a:prstGeom>
          <a:solidFill>
            <a:srgbClr val="E81C5B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aoblený obdĺžnik 4"/>
          <p:cNvSpPr/>
          <p:nvPr/>
        </p:nvSpPr>
        <p:spPr>
          <a:xfrm>
            <a:off x="1331640" y="1340768"/>
            <a:ext cx="6408712" cy="648072"/>
          </a:xfrm>
          <a:prstGeom prst="roundRect">
            <a:avLst/>
          </a:prstGeom>
          <a:solidFill>
            <a:srgbClr val="EB3970"/>
          </a:solidFill>
          <a:ln>
            <a:solidFill>
              <a:srgbClr val="E81C5B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Comic Sans MS" pitchFamily="66" charset="0"/>
              </a:rPr>
              <a:t>Klikni na správnu odpoveď</a:t>
            </a:r>
            <a:endParaRPr lang="sk-SK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1475656" y="2132856"/>
            <a:ext cx="2880320" cy="3240360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aoblený obdĺžnik 6"/>
          <p:cNvSpPr/>
          <p:nvPr/>
        </p:nvSpPr>
        <p:spPr>
          <a:xfrm>
            <a:off x="4572000" y="2348880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latin typeface="Comic Sans MS" pitchFamily="66" charset="0"/>
              </a:rPr>
              <a:t>t</a:t>
            </a:r>
            <a:r>
              <a:rPr lang="sk-SK" b="1" dirty="0" smtClean="0">
                <a:latin typeface="Comic Sans MS" pitchFamily="66" charset="0"/>
              </a:rPr>
              <a:t>yčinka</a:t>
            </a:r>
            <a:r>
              <a:rPr lang="sk-SK" dirty="0" smtClean="0">
                <a:latin typeface="Comic Sans MS" pitchFamily="66" charset="0"/>
              </a:rPr>
              <a:t> – samčia rozmnožovacia časť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4572000" y="3356992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latin typeface="Comic Sans MS" pitchFamily="66" charset="0"/>
              </a:rPr>
              <a:t>t</a:t>
            </a:r>
            <a:r>
              <a:rPr lang="sk-SK" b="1" dirty="0" smtClean="0">
                <a:latin typeface="Comic Sans MS" pitchFamily="66" charset="0"/>
              </a:rPr>
              <a:t>yčinka</a:t>
            </a:r>
            <a:r>
              <a:rPr lang="sk-SK" dirty="0" smtClean="0">
                <a:latin typeface="Comic Sans MS" pitchFamily="66" charset="0"/>
              </a:rPr>
              <a:t> – samičia rozmnožovacia časť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4572000" y="4365104"/>
            <a:ext cx="2520280" cy="711696"/>
          </a:xfrm>
          <a:prstGeom prst="roundRect">
            <a:avLst/>
          </a:prstGeom>
          <a:solidFill>
            <a:srgbClr val="EB3970"/>
          </a:solidFill>
          <a:ln>
            <a:solidFill>
              <a:srgbClr val="F1779D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latin typeface="Comic Sans MS" pitchFamily="66" charset="0"/>
              </a:rPr>
              <a:t>p</a:t>
            </a:r>
            <a:r>
              <a:rPr lang="sk-SK" b="1" dirty="0" smtClean="0">
                <a:latin typeface="Comic Sans MS" pitchFamily="66" charset="0"/>
              </a:rPr>
              <a:t>iestik</a:t>
            </a:r>
            <a:r>
              <a:rPr lang="sk-SK" dirty="0" smtClean="0">
                <a:latin typeface="Comic Sans MS" pitchFamily="66" charset="0"/>
              </a:rPr>
              <a:t> – samčia rozmnožovacia časť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10" name="Obrázok 9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3284984"/>
            <a:ext cx="657225" cy="676275"/>
          </a:xfrm>
          <a:prstGeom prst="rect">
            <a:avLst/>
          </a:prstGeom>
        </p:spPr>
      </p:pic>
      <p:pic>
        <p:nvPicPr>
          <p:cNvPr id="11" name="Obrázok 10" descr="zle smailík zelen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293096"/>
            <a:ext cx="657225" cy="676275"/>
          </a:xfrm>
          <a:prstGeom prst="rect">
            <a:avLst/>
          </a:prstGeom>
        </p:spPr>
      </p:pic>
      <p:pic>
        <p:nvPicPr>
          <p:cNvPr id="12" name="Obrázok 11" descr="ano!!!!!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2276872"/>
            <a:ext cx="648072" cy="648072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l="42887" t="43922" r="47151" b="33438"/>
          <a:stretch>
            <a:fillRect/>
          </a:stretch>
        </p:blipFill>
        <p:spPr bwMode="auto">
          <a:xfrm>
            <a:off x="1691680" y="2348880"/>
            <a:ext cx="2376264" cy="266829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291</Words>
  <Application>Microsoft Office PowerPoint</Application>
  <PresentationFormat>Prezentácia na obrazovke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Hanka</dc:creator>
  <cp:lastModifiedBy>Hanka</cp:lastModifiedBy>
  <cp:revision>17</cp:revision>
  <dcterms:created xsi:type="dcterms:W3CDTF">2012-02-10T16:02:45Z</dcterms:created>
  <dcterms:modified xsi:type="dcterms:W3CDTF">2012-02-10T19:12:47Z</dcterms:modified>
</cp:coreProperties>
</file>